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1" r:id="rId4"/>
  </p:sldMasterIdLst>
  <p:notesMasterIdLst>
    <p:notesMasterId r:id="rId6"/>
  </p:notesMasterIdLst>
  <p:handoutMasterIdLst>
    <p:handoutMasterId r:id="rId7"/>
  </p:handoutMasterIdLst>
  <p:sldIdLst>
    <p:sldId id="407" r:id="rId5"/>
  </p:sldIdLst>
  <p:sldSz cx="12192000" cy="6858000"/>
  <p:notesSz cx="6797675" cy="9928225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Inglis" initials="JI" lastIdx="52" clrIdx="0"/>
  <p:cmAuthor id="1" name="SSCG" initials="" lastIdx="2" clrIdx="1"/>
  <p:cmAuthor id="2" name="Anne-Marie Kelnæs" initials="AMKE" lastIdx="5" clrIdx="2"/>
  <p:cmAuthor id="3" name="Stefan Lind" initials="SIND" lastIdx="14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ABA583"/>
    <a:srgbClr val="DDDBCD"/>
    <a:srgbClr val="A5C6E3"/>
    <a:srgbClr val="B8B8B8"/>
    <a:srgbClr val="F1D0D5"/>
    <a:srgbClr val="FCF3F4"/>
    <a:srgbClr val="E4A1AC"/>
    <a:srgbClr val="F8E7EA"/>
    <a:srgbClr val="4B8D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41" autoAdjust="0"/>
    <p:restoredTop sz="89305" autoAdjust="0"/>
  </p:normalViewPr>
  <p:slideViewPr>
    <p:cSldViewPr snapToGrid="0" showGuides="1">
      <p:cViewPr varScale="1">
        <p:scale>
          <a:sx n="146" d="100"/>
          <a:sy n="146" d="100"/>
        </p:scale>
        <p:origin x="30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01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32" y="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CFE2E-8331-46A7-BAE2-D30E8E6BC71C}" type="datetimeFigureOut">
              <a:rPr lang="en-GB" smtClean="0"/>
              <a:t>23/02/2022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564AF-8F8B-44A3-A5E1-289E04D3057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0001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136"/>
          </a:xfrm>
          <a:prstGeom prst="rect">
            <a:avLst/>
          </a:prstGeom>
        </p:spPr>
        <p:txBody>
          <a:bodyPr vert="horz" lIns="95258" tIns="47629" rIns="95258" bIns="47629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136"/>
          </a:xfrm>
          <a:prstGeom prst="rect">
            <a:avLst/>
          </a:prstGeom>
        </p:spPr>
        <p:txBody>
          <a:bodyPr vert="horz" lIns="95258" tIns="47629" rIns="95258" bIns="47629" rtlCol="0"/>
          <a:lstStyle>
            <a:lvl1pPr algn="r">
              <a:defRPr sz="1200"/>
            </a:lvl1pPr>
          </a:lstStyle>
          <a:p>
            <a:fld id="{A877BE9E-C203-46B7-A269-1CD2AA4EBF86}" type="datetimeFigureOut">
              <a:rPr lang="en-GB" smtClean="0"/>
              <a:t>23/02/2022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8" tIns="47629" rIns="95258" bIns="47629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19101" y="4777958"/>
            <a:ext cx="5959474" cy="3909239"/>
          </a:xfrm>
          <a:prstGeom prst="rect">
            <a:avLst/>
          </a:prstGeom>
        </p:spPr>
        <p:txBody>
          <a:bodyPr vert="horz" lIns="95258" tIns="47629" rIns="95258" bIns="47629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60" cy="498135"/>
          </a:xfrm>
          <a:prstGeom prst="rect">
            <a:avLst/>
          </a:prstGeom>
        </p:spPr>
        <p:txBody>
          <a:bodyPr vert="horz" lIns="95258" tIns="47629" rIns="95258" bIns="47629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60" cy="498135"/>
          </a:xfrm>
          <a:prstGeom prst="rect">
            <a:avLst/>
          </a:prstGeom>
        </p:spPr>
        <p:txBody>
          <a:bodyPr vert="horz" lIns="95258" tIns="47629" rIns="95258" bIns="47629" rtlCol="0" anchor="b"/>
          <a:lstStyle>
            <a:lvl1pPr algn="r">
              <a:defRPr sz="1200"/>
            </a:lvl1pPr>
          </a:lstStyle>
          <a:p>
            <a:fld id="{D1F92959-5271-4408-B8CC-D03782232FD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7378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spcBef>
        <a:spcPts val="240"/>
      </a:spcBef>
      <a:spcAft>
        <a:spcPts val="24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189" algn="l" defTabSz="914377" rtl="0" eaLnBrk="1" latinLnBrk="0" hangingPunct="1">
      <a:spcBef>
        <a:spcPts val="240"/>
      </a:spcBef>
      <a:spcAft>
        <a:spcPts val="24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377" algn="l" defTabSz="914377" rtl="0" eaLnBrk="1" latinLnBrk="0" hangingPunct="1">
      <a:spcBef>
        <a:spcPts val="240"/>
      </a:spcBef>
      <a:spcAft>
        <a:spcPts val="24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566" algn="l" defTabSz="914377" rtl="0" eaLnBrk="1" latinLnBrk="0" hangingPunct="1">
      <a:spcBef>
        <a:spcPts val="240"/>
      </a:spcBef>
      <a:spcAft>
        <a:spcPts val="24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754" algn="l" defTabSz="914377" rtl="0" eaLnBrk="1" latinLnBrk="0" hangingPunct="1">
      <a:spcBef>
        <a:spcPts val="240"/>
      </a:spcBef>
      <a:spcAft>
        <a:spcPts val="24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Full reference details:</a:t>
            </a:r>
          </a:p>
          <a:p>
            <a:r>
              <a:rPr lang="en-US" dirty="0"/>
              <a:t>Kennedy GJ. From symptom palliation to disease modification: implications for dementia care. Primary Psychiatry 2013. http://primarypsychiatry.com/from-symptom-palliation-to-disease-modification-implications-for-dementia-care/. Accessed 26 August 2016.</a:t>
            </a:r>
            <a:endParaRPr lang="en-GB" dirty="0"/>
          </a:p>
          <a:p>
            <a:r>
              <a:rPr lang="en-US" dirty="0"/>
              <a:t>Van Dam D, De </a:t>
            </a:r>
            <a:r>
              <a:rPr lang="en-US" dirty="0" err="1"/>
              <a:t>Deyn</a:t>
            </a:r>
            <a:r>
              <a:rPr lang="en-US" dirty="0"/>
              <a:t> PP. Drug discovery in dementia: the role of rodent models. Nat Rev Drug </a:t>
            </a:r>
            <a:r>
              <a:rPr lang="en-US" dirty="0" err="1"/>
              <a:t>Discov</a:t>
            </a:r>
            <a:r>
              <a:rPr lang="en-US" dirty="0"/>
              <a:t> 2006; 5 (11): 956–970.</a:t>
            </a:r>
            <a:endParaRPr lang="en-GB" dirty="0"/>
          </a:p>
          <a:p>
            <a:r>
              <a:rPr lang="en-US" dirty="0" err="1"/>
              <a:t>Winblad</a:t>
            </a:r>
            <a:r>
              <a:rPr lang="en-US" dirty="0"/>
              <a:t> B, </a:t>
            </a:r>
            <a:r>
              <a:rPr lang="en-US" dirty="0" err="1"/>
              <a:t>Amouyel</a:t>
            </a:r>
            <a:r>
              <a:rPr lang="en-US" dirty="0"/>
              <a:t> P, </a:t>
            </a:r>
            <a:r>
              <a:rPr lang="en-US" dirty="0" err="1"/>
              <a:t>Andrieu</a:t>
            </a:r>
            <a:r>
              <a:rPr lang="en-US" dirty="0"/>
              <a:t> S, et al. Defeating Alzheimer’s disease and other dementias: a priority for European science and society. Lancet </a:t>
            </a:r>
            <a:r>
              <a:rPr lang="en-US" dirty="0" err="1"/>
              <a:t>Neurol</a:t>
            </a:r>
            <a:r>
              <a:rPr lang="en-US" dirty="0"/>
              <a:t> 2016; 15 (5): 455–532.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92959-5271-4408-B8CC-D03782232FDA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0473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960082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  <a:p>
            <a:endParaRPr lang="en-GB" sz="1000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87799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  <a:p>
            <a:endParaRPr lang="en-GB" sz="1000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71183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  <a:p>
            <a:endParaRPr lang="en-GB" sz="1000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954444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925104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6457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01156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36555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538985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82402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321048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25052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880866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257194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531557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991528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33248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841535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18116182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6620381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25668580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30224281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0832670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8532753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6644341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41941159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59047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3983381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3349789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1605902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734746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9799638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6715064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0152029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543704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549935403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75545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9391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vmlDrawing" Target="../drawings/vmlDrawing1.v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3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4B6BCCE4-7674-4174-A3ED-0401CFD8B9B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  <p:graphicFrame>
        <p:nvGraphicFramePr>
          <p:cNvPr id="7" name="Object 7" hidden="1">
            <a:extLst>
              <a:ext uri="{FF2B5EF4-FFF2-40B4-BE49-F238E27FC236}">
                <a16:creationId xmlns:a16="http://schemas.microsoft.com/office/drawing/2014/main" id="{75BC774E-CF9E-4A4E-AB39-20671AB75B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1"/>
            </p:custDataLst>
            <p:extLst>
              <p:ext uri="{D42A27DB-BD31-4B8C-83A1-F6EECF244321}">
                <p14:modId xmlns:p14="http://schemas.microsoft.com/office/powerpoint/2010/main" val="1217941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think-cell Slide" r:id="rId44" imgW="270" imgH="270" progId="TCLayout.ActiveDocument.1">
                  <p:embed/>
                </p:oleObj>
              </mc:Choice>
              <mc:Fallback>
                <p:oleObj name="think-cell Slide" r:id="rId4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341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24" r:id="rId23"/>
    <p:sldLayoutId id="2147483925" r:id="rId24"/>
    <p:sldLayoutId id="2147483926" r:id="rId25"/>
    <p:sldLayoutId id="2147483927" r:id="rId26"/>
    <p:sldLayoutId id="2147483928" r:id="rId27"/>
    <p:sldLayoutId id="2147483929" r:id="rId28"/>
    <p:sldLayoutId id="2147483930" r:id="rId29"/>
    <p:sldLayoutId id="2147483931" r:id="rId30"/>
    <p:sldLayoutId id="2147483932" r:id="rId31"/>
    <p:sldLayoutId id="2147483933" r:id="rId32"/>
    <p:sldLayoutId id="2147483934" r:id="rId33"/>
    <p:sldLayoutId id="2147483935" r:id="rId34"/>
    <p:sldLayoutId id="2147483936" r:id="rId35"/>
    <p:sldLayoutId id="2147483937" r:id="rId36"/>
    <p:sldLayoutId id="2147483940" r:id="rId37"/>
    <p:sldLayoutId id="2147483942" r:id="rId3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Alzheimer’s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da-DK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Disease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(AD)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B59E5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Symptomatic and disease-modifying treatments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20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/>
              <a:t>Treatments for AD can be theoretically classified according to whether they affect:</a:t>
            </a:r>
            <a:r>
              <a:rPr lang="en-US" sz="1400" baseline="30000" dirty="0"/>
              <a:t>1</a:t>
            </a:r>
            <a:endParaRPr lang="en-GB" sz="1400" dirty="0"/>
          </a:p>
          <a:p>
            <a:pPr lvl="0">
              <a:lnSpc>
                <a:spcPct val="100000"/>
              </a:lnSpc>
            </a:pPr>
            <a:r>
              <a:rPr lang="en-US" sz="1400" dirty="0"/>
              <a:t>the symptoms of the disease </a:t>
            </a:r>
            <a:br>
              <a:rPr lang="en-US" sz="1400" dirty="0"/>
            </a:br>
            <a:r>
              <a:rPr lang="en-US" sz="1400" dirty="0"/>
              <a:t>(‘symptomatic treatments’)</a:t>
            </a:r>
            <a:endParaRPr lang="en-GB" sz="1400" dirty="0"/>
          </a:p>
          <a:p>
            <a:pPr lvl="0">
              <a:lnSpc>
                <a:spcPct val="100000"/>
              </a:lnSpc>
            </a:pPr>
            <a:r>
              <a:rPr lang="en-US" sz="1400" dirty="0"/>
              <a:t>the underlying pathology of the disease </a:t>
            </a:r>
            <a:br>
              <a:rPr lang="en-US" sz="1400" dirty="0"/>
            </a:br>
            <a:r>
              <a:rPr lang="en-US" sz="1400" dirty="0"/>
              <a:t>(‘disease-modifying treatments’). </a:t>
            </a:r>
            <a:endParaRPr lang="en-GB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/>
              <a:t>The current treatments for AD are symptomatic.</a:t>
            </a:r>
            <a:r>
              <a:rPr lang="en-US" sz="1400" baseline="30000" dirty="0"/>
              <a:t>2 </a:t>
            </a:r>
            <a:r>
              <a:rPr lang="en-US" sz="1400" dirty="0"/>
              <a:t>New disease-modifying treatments are currently being investigated that can potentially affect the underlying pathology of the disease.</a:t>
            </a:r>
            <a:r>
              <a:rPr lang="en-US" sz="1400" baseline="30000" dirty="0"/>
              <a:t>3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A disease-modifying treatment would either stop or slow the progressive decline of the patient.</a:t>
            </a:r>
            <a:r>
              <a:rPr lang="en-US" sz="1400" baseline="30000" dirty="0">
                <a:solidFill>
                  <a:schemeClr val="accent5"/>
                </a:solidFill>
              </a:rPr>
              <a:t>1 </a:t>
            </a:r>
            <a:r>
              <a:rPr lang="en-US" sz="1400" dirty="0">
                <a:solidFill>
                  <a:schemeClr val="accent5"/>
                </a:solidFill>
              </a:rPr>
              <a:t>Consequently, the patient’s trajectory of decline would be less steep, diverging at an acute angle from that of an untreated patient.</a:t>
            </a:r>
            <a:r>
              <a:rPr lang="en-US" sz="1400" baseline="30000" dirty="0">
                <a:solidFill>
                  <a:schemeClr val="accent5"/>
                </a:solidFill>
              </a:rPr>
              <a:t>1</a:t>
            </a:r>
            <a:r>
              <a:rPr lang="en-US" sz="1400" dirty="0">
                <a:solidFill>
                  <a:schemeClr val="accent5"/>
                </a:solidFill>
              </a:rPr>
              <a:t> The larger the disease-modifying effect, the greater this divergence, and the sooner that the benefit of treatment would be clinically observable.</a:t>
            </a:r>
            <a:r>
              <a:rPr lang="en-US" sz="1400" baseline="30000" dirty="0">
                <a:solidFill>
                  <a:schemeClr val="accent5"/>
                </a:solidFill>
              </a:rPr>
              <a:t>1</a:t>
            </a:r>
            <a:endParaRPr lang="en-US" sz="1400" dirty="0">
              <a:solidFill>
                <a:schemeClr val="accent5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4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25" y="2544960"/>
            <a:ext cx="5419725" cy="289625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5C355-7503-47A8-BA86-9B91572FCA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900" dirty="0">
                <a:solidFill>
                  <a:schemeClr val="accent2"/>
                </a:solidFill>
              </a:rPr>
              <a:t>1. Kennedy. </a:t>
            </a:r>
            <a:r>
              <a:rPr lang="en-GB" sz="900" i="1" dirty="0">
                <a:solidFill>
                  <a:schemeClr val="accent2"/>
                </a:solidFill>
              </a:rPr>
              <a:t>Primary Psychiatry</a:t>
            </a:r>
            <a:r>
              <a:rPr lang="en-GB" sz="900" dirty="0">
                <a:solidFill>
                  <a:schemeClr val="accent2"/>
                </a:solidFill>
              </a:rPr>
              <a:t>. 2013; </a:t>
            </a:r>
            <a:br>
              <a:rPr lang="en-GB" sz="900" dirty="0">
                <a:solidFill>
                  <a:schemeClr val="accent2"/>
                </a:solidFill>
              </a:rPr>
            </a:br>
            <a:r>
              <a:rPr lang="en-GB" sz="900" dirty="0">
                <a:solidFill>
                  <a:schemeClr val="accent2"/>
                </a:solidFill>
              </a:rPr>
              <a:t>2. </a:t>
            </a:r>
            <a:r>
              <a:rPr lang="en-GB" sz="900" dirty="0" err="1">
                <a:solidFill>
                  <a:schemeClr val="accent2"/>
                </a:solidFill>
              </a:rPr>
              <a:t>Winblad</a:t>
            </a:r>
            <a:r>
              <a:rPr lang="en-GB" sz="900" dirty="0">
                <a:solidFill>
                  <a:schemeClr val="accent2"/>
                </a:solidFill>
              </a:rPr>
              <a:t> et al. </a:t>
            </a:r>
            <a:r>
              <a:rPr lang="en-US" sz="900" i="1" dirty="0">
                <a:solidFill>
                  <a:schemeClr val="accent2"/>
                </a:solidFill>
              </a:rPr>
              <a:t>Lancet Neurol </a:t>
            </a:r>
            <a:r>
              <a:rPr lang="en-US" sz="900" dirty="0">
                <a:solidFill>
                  <a:schemeClr val="accent2"/>
                </a:solidFill>
              </a:rPr>
              <a:t>2016;15(5):455–532; </a:t>
            </a:r>
            <a:br>
              <a:rPr lang="en-US" sz="900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3. </a:t>
            </a:r>
            <a:r>
              <a:rPr lang="da-DK" dirty="0" err="1">
                <a:solidFill>
                  <a:schemeClr val="accent2"/>
                </a:solidFill>
              </a:rPr>
              <a:t>Tolar</a:t>
            </a:r>
            <a:r>
              <a:rPr lang="da-DK" dirty="0">
                <a:solidFill>
                  <a:schemeClr val="accent2"/>
                </a:solidFill>
              </a:rPr>
              <a:t>, M., et al. </a:t>
            </a:r>
            <a:r>
              <a:rPr lang="da-DK" i="1" dirty="0" err="1">
                <a:solidFill>
                  <a:schemeClr val="accent2"/>
                </a:solidFill>
              </a:rPr>
              <a:t>Alz</a:t>
            </a:r>
            <a:r>
              <a:rPr lang="da-DK" i="1" dirty="0">
                <a:solidFill>
                  <a:schemeClr val="accent2"/>
                </a:solidFill>
              </a:rPr>
              <a:t> Res </a:t>
            </a:r>
            <a:r>
              <a:rPr lang="da-DK" i="1" dirty="0" err="1">
                <a:solidFill>
                  <a:schemeClr val="accent2"/>
                </a:solidFill>
              </a:rPr>
              <a:t>Therapy</a:t>
            </a:r>
            <a:r>
              <a:rPr lang="da-DK" i="1" dirty="0">
                <a:solidFill>
                  <a:schemeClr val="accent2"/>
                </a:solidFill>
              </a:rPr>
              <a:t> </a:t>
            </a:r>
            <a:r>
              <a:rPr lang="da-DK" dirty="0">
                <a:solidFill>
                  <a:schemeClr val="accent2"/>
                </a:solidFill>
              </a:rPr>
              <a:t>12, 95 (2020). 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4. Adapted from: Van Dam &amp; De </a:t>
            </a:r>
            <a:r>
              <a:rPr lang="en-US" dirty="0" err="1">
                <a:solidFill>
                  <a:schemeClr val="accent2"/>
                </a:solidFill>
              </a:rPr>
              <a:t>Deyn</a:t>
            </a:r>
            <a:r>
              <a:rPr lang="en-US" dirty="0">
                <a:solidFill>
                  <a:schemeClr val="accent2"/>
                </a:solidFill>
              </a:rPr>
              <a:t>. Nat Rev Drug </a:t>
            </a:r>
            <a:r>
              <a:rPr lang="en-US" dirty="0" err="1">
                <a:solidFill>
                  <a:schemeClr val="accent2"/>
                </a:solidFill>
              </a:rPr>
              <a:t>Discov</a:t>
            </a:r>
            <a:r>
              <a:rPr lang="en-US" dirty="0">
                <a:solidFill>
                  <a:schemeClr val="accent2"/>
                </a:solidFill>
              </a:rPr>
              <a:t> 2006;5(11):956–970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777264-00C5-495B-859F-A5825C05E943}"/>
              </a:ext>
            </a:extLst>
          </p:cNvPr>
          <p:cNvSpPr txBox="1">
            <a:spLocks/>
          </p:cNvSpPr>
          <p:nvPr/>
        </p:nvSpPr>
        <p:spPr>
          <a:xfrm>
            <a:off x="6367393" y="1416785"/>
            <a:ext cx="5419725" cy="3185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BA2D621-65C9-4BFD-AFB3-1C41D753E24B}"/>
              </a:ext>
            </a:extLst>
          </p:cNvPr>
          <p:cNvSpPr txBox="1">
            <a:spLocks/>
          </p:cNvSpPr>
          <p:nvPr/>
        </p:nvSpPr>
        <p:spPr>
          <a:xfrm>
            <a:off x="5959475" y="1467211"/>
            <a:ext cx="5419725" cy="44152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accent5"/>
                </a:solidFill>
              </a:rPr>
              <a:t>Even when disease-modifying treatments become available, they will not necessarily restore a patient’s function to premorbid levels, and so symptomatic therapies will still have a role to play.</a:t>
            </a:r>
            <a:r>
              <a:rPr lang="en-US" sz="1400" baseline="30000" dirty="0">
                <a:solidFill>
                  <a:schemeClr val="accent5"/>
                </a:solidFill>
              </a:rPr>
              <a:t>1</a:t>
            </a:r>
            <a:endParaRPr lang="en-GB" sz="1400" dirty="0">
              <a:solidFill>
                <a:schemeClr val="accent5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4163361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4177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0&quot;/&gt;&lt;/m_mruColor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E40D72CBCA241B7CDB428F08EBB0F" ma:contentTypeVersion="0" ma:contentTypeDescription="Create a new document." ma:contentTypeScope="" ma:versionID="ca8920bdf02bab7afcc790c995d5a12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B6B89BD-2ED4-49D2-864B-2CF78799E1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428D7A7-F435-488E-A0C8-D562BBAC62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17DCB5-22DA-483B-8367-408F8FDEB10D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14837</TotalTime>
  <Words>335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NT_Neurotorium - PowerPoint-Skabelon - 2022-01-28</vt:lpstr>
      <vt:lpstr>think-cell Slide</vt:lpstr>
      <vt:lpstr>Symptomatic and disease-modifying treatments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Sambrook</dc:creator>
  <cp:lastModifiedBy>Henrik Haase</cp:lastModifiedBy>
  <cp:revision>700</cp:revision>
  <cp:lastPrinted>2016-11-17T14:04:06Z</cp:lastPrinted>
  <dcterms:created xsi:type="dcterms:W3CDTF">2016-06-23T13:10:40Z</dcterms:created>
  <dcterms:modified xsi:type="dcterms:W3CDTF">2022-02-23T08:20:34Z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0x010100D13E40D72CBCA241B7CDB428F08EBB0F</vt:lpwstr>
  </property>
</Properties>
</file>